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400" b="1"/>
              <a:t>TWC 2023</a:t>
            </a:r>
            <a:r>
              <a:rPr lang="ja-JP" altLang="en-US" sz="2400" b="1"/>
              <a:t>年妊娠者数推移</a:t>
            </a:r>
            <a:r>
              <a:rPr lang="en-US" altLang="ja-JP" sz="2400" b="1"/>
              <a:t>(</a:t>
            </a:r>
            <a:r>
              <a:rPr lang="ja-JP" altLang="en-US" sz="2400" b="1"/>
              <a:t>月間</a:t>
            </a:r>
            <a:r>
              <a:rPr lang="en-US" altLang="ja-JP" sz="2400" b="1"/>
              <a:t>)</a:t>
            </a:r>
            <a:endParaRPr lang="ja-JP" altLang="en-US" sz="2400" b="1"/>
          </a:p>
        </c:rich>
      </c:tx>
      <c:layout>
        <c:manualLayout>
          <c:xMode val="edge"/>
          <c:yMode val="edge"/>
          <c:x val="0.27476007697905985"/>
          <c:y val="2.82794879826859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4.3978354767093088E-2"/>
          <c:y val="0.1209751772049826"/>
          <c:w val="0.93657579806134339"/>
          <c:h val="0.79975157912661576"/>
        </c:manualLayout>
      </c:layout>
      <c:lineChart>
        <c:grouping val="standard"/>
        <c:varyColors val="0"/>
        <c:ser>
          <c:idx val="0"/>
          <c:order val="0"/>
          <c:tx>
            <c:strRef>
              <c:f>'種類別妊娠者数推移 (月間)'!$A$134:$B$134</c:f>
              <c:strCache>
                <c:ptCount val="2"/>
                <c:pt idx="0">
                  <c:v>妊娠者総数</c:v>
                </c:pt>
              </c:strCache>
            </c:strRef>
          </c:tx>
          <c:spPr>
            <a:ln w="28575" cap="sq">
              <a:solidFill>
                <a:schemeClr val="accent1"/>
              </a:solidFill>
              <a:bevel/>
              <a:headEnd type="none"/>
            </a:ln>
            <a:effectLst/>
          </c:spPr>
          <c:marker>
            <c:symbol val="diamond"/>
            <c:size val="9"/>
            <c:spPr>
              <a:solidFill>
                <a:schemeClr val="accent1"/>
              </a:solidFill>
              <a:ln w="15875">
                <a:solidFill>
                  <a:schemeClr val="accent1"/>
                </a:solidFill>
                <a:round/>
                <a:headEnd type="diamond"/>
              </a:ln>
              <a:effectLst/>
            </c:spPr>
          </c:marker>
          <c:dLbls>
            <c:dLbl>
              <c:idx val="8"/>
              <c:layout>
                <c:manualLayout>
                  <c:x val="-2.4852166869177805E-2"/>
                  <c:y val="-3.98635931364055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56-4A94-8B91-2922F7A21671}"/>
                </c:ext>
              </c:extLst>
            </c:dLbl>
            <c:dLbl>
              <c:idx val="11"/>
              <c:layout>
                <c:manualLayout>
                  <c:x val="-3.2142567841231269E-2"/>
                  <c:y val="-3.20828903661356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3223977318752528E-2"/>
                      <c:h val="4.37359727054069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F56-4A94-8B91-2922F7A216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'種類別妊娠者数推移 (月間)'!$C$133:$N$133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'種類別妊娠者数推移 (月間)'!$C$134:$N$134</c:f>
              <c:numCache>
                <c:formatCode>General</c:formatCode>
                <c:ptCount val="12"/>
                <c:pt idx="0">
                  <c:v>109</c:v>
                </c:pt>
                <c:pt idx="1">
                  <c:v>123</c:v>
                </c:pt>
                <c:pt idx="2">
                  <c:v>150</c:v>
                </c:pt>
                <c:pt idx="3">
                  <c:v>127</c:v>
                </c:pt>
                <c:pt idx="4">
                  <c:v>112</c:v>
                </c:pt>
                <c:pt idx="5">
                  <c:v>124</c:v>
                </c:pt>
                <c:pt idx="6">
                  <c:v>125</c:v>
                </c:pt>
                <c:pt idx="7">
                  <c:v>113</c:v>
                </c:pt>
                <c:pt idx="8">
                  <c:v>129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F56-4A94-8B91-2922F7A21671}"/>
            </c:ext>
          </c:extLst>
        </c:ser>
        <c:ser>
          <c:idx val="1"/>
          <c:order val="1"/>
          <c:tx>
            <c:strRef>
              <c:f>'種類別妊娠者数推移 (月間)'!$A$135:$B$135</c:f>
              <c:strCache>
                <c:ptCount val="2"/>
                <c:pt idx="0">
                  <c:v>一般不妊治療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00B050"/>
              </a:solidFill>
              <a:ln w="15875">
                <a:solidFill>
                  <a:srgbClr val="00B05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5775617658971391E-3"/>
                  <c:y val="-3.14646443938010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F56-4A94-8B91-2922F7A21671}"/>
                </c:ext>
              </c:extLst>
            </c:dLbl>
            <c:dLbl>
              <c:idx val="1"/>
              <c:layout>
                <c:manualLayout>
                  <c:x val="-2.6828675577156774E-2"/>
                  <c:y val="3.21268998179409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F56-4A94-8B91-2922F7A21671}"/>
                </c:ext>
              </c:extLst>
            </c:dLbl>
            <c:dLbl>
              <c:idx val="4"/>
              <c:layout>
                <c:manualLayout>
                  <c:x val="-2.977938227035706E-2"/>
                  <c:y val="-4.21597645543205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56-4A94-8B91-2922F7A216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'種類別妊娠者数推移 (月間)'!$C$133:$N$133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'種類別妊娠者数推移 (月間)'!$C$135:$N$135</c:f>
              <c:numCache>
                <c:formatCode>General</c:formatCode>
                <c:ptCount val="12"/>
                <c:pt idx="0">
                  <c:v>28</c:v>
                </c:pt>
                <c:pt idx="1">
                  <c:v>13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20</c:v>
                </c:pt>
                <c:pt idx="6">
                  <c:v>19</c:v>
                </c:pt>
                <c:pt idx="7">
                  <c:v>16</c:v>
                </c:pt>
                <c:pt idx="8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F56-4A94-8B91-2922F7A21671}"/>
            </c:ext>
          </c:extLst>
        </c:ser>
        <c:ser>
          <c:idx val="2"/>
          <c:order val="2"/>
          <c:tx>
            <c:strRef>
              <c:f>'種類別妊娠者数推移 (月間)'!$A$136:$B$136</c:f>
              <c:strCache>
                <c:ptCount val="2"/>
                <c:pt idx="0">
                  <c:v>ＡＩＨ</c:v>
                </c:pt>
              </c:strCache>
            </c:strRef>
          </c:tx>
          <c:spPr>
            <a:ln w="28575" cap="rnd">
              <a:solidFill>
                <a:srgbClr val="FF6699"/>
              </a:solidFill>
              <a:round/>
            </a:ln>
            <a:effectLst/>
          </c:spPr>
          <c:marker>
            <c:symbol val="star"/>
            <c:size val="8"/>
            <c:spPr>
              <a:solidFill>
                <a:srgbClr val="FF6699"/>
              </a:solidFill>
              <a:ln w="15875">
                <a:solidFill>
                  <a:srgbClr val="FF6699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778452814904818E-2"/>
                  <c:y val="3.56642025969943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F56-4A94-8B91-2922F7A21671}"/>
                </c:ext>
              </c:extLst>
            </c:dLbl>
            <c:dLbl>
              <c:idx val="1"/>
              <c:layout>
                <c:manualLayout>
                  <c:x val="-1.7918185500202542E-2"/>
                  <c:y val="-3.0183819321781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F56-4A94-8B91-2922F7A21671}"/>
                </c:ext>
              </c:extLst>
            </c:dLbl>
            <c:dLbl>
              <c:idx val="3"/>
              <c:layout>
                <c:manualLayout>
                  <c:x val="-2.4398541919805589E-2"/>
                  <c:y val="3.9863600575271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F56-4A94-8B91-2922F7A21671}"/>
                </c:ext>
              </c:extLst>
            </c:dLbl>
            <c:dLbl>
              <c:idx val="4"/>
              <c:layout>
                <c:manualLayout>
                  <c:x val="-2.6570397111913415E-2"/>
                  <c:y val="4.47535083687553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F56-4A94-8B91-2922F7A21671}"/>
                </c:ext>
              </c:extLst>
            </c:dLbl>
            <c:dLbl>
              <c:idx val="11"/>
              <c:layout>
                <c:manualLayout>
                  <c:x val="-2.3361411953469597E-2"/>
                  <c:y val="3.23420067242570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F56-4A94-8B91-2922F7A216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'種類別妊娠者数推移 (月間)'!$C$133:$N$133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'種類別妊娠者数推移 (月間)'!$C$136:$N$136</c:f>
              <c:numCache>
                <c:formatCode>General</c:formatCode>
                <c:ptCount val="12"/>
                <c:pt idx="0">
                  <c:v>19</c:v>
                </c:pt>
                <c:pt idx="1">
                  <c:v>19</c:v>
                </c:pt>
                <c:pt idx="2">
                  <c:v>13</c:v>
                </c:pt>
                <c:pt idx="3">
                  <c:v>8</c:v>
                </c:pt>
                <c:pt idx="4">
                  <c:v>16</c:v>
                </c:pt>
                <c:pt idx="5">
                  <c:v>13</c:v>
                </c:pt>
                <c:pt idx="6">
                  <c:v>19</c:v>
                </c:pt>
                <c:pt idx="7">
                  <c:v>9</c:v>
                </c:pt>
                <c:pt idx="8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5F56-4A94-8B91-2922F7A21671}"/>
            </c:ext>
          </c:extLst>
        </c:ser>
        <c:ser>
          <c:idx val="3"/>
          <c:order val="3"/>
          <c:tx>
            <c:strRef>
              <c:f>'種類別妊娠者数推移 (月間)'!$A$137:$B$137</c:f>
              <c:strCache>
                <c:ptCount val="2"/>
                <c:pt idx="0">
                  <c:v>ＡＲＴ合計</c:v>
                </c:pt>
              </c:strCache>
            </c:strRef>
          </c:tx>
          <c:spPr>
            <a:ln w="28575" cap="sq">
              <a:solidFill>
                <a:srgbClr val="FF0000">
                  <a:alpha val="95000"/>
                </a:srgbClr>
              </a:solidFill>
              <a:miter lim="800000"/>
            </a:ln>
            <a:effectLst/>
          </c:spPr>
          <c:marker>
            <c:symbol val="triangle"/>
            <c:size val="9"/>
            <c:spPr>
              <a:solidFill>
                <a:srgbClr val="FF0000"/>
              </a:solidFill>
              <a:ln w="15875">
                <a:solidFill>
                  <a:srgbClr val="FF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'種類別妊娠者数推移 (月間)'!$C$133:$N$133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'種類別妊娠者数推移 (月間)'!$C$137:$N$137</c:f>
              <c:numCache>
                <c:formatCode>General</c:formatCode>
                <c:ptCount val="12"/>
                <c:pt idx="0">
                  <c:v>62</c:v>
                </c:pt>
                <c:pt idx="1">
                  <c:v>91</c:v>
                </c:pt>
                <c:pt idx="2">
                  <c:v>121</c:v>
                </c:pt>
                <c:pt idx="3">
                  <c:v>102</c:v>
                </c:pt>
                <c:pt idx="4">
                  <c:v>79</c:v>
                </c:pt>
                <c:pt idx="5">
                  <c:v>91</c:v>
                </c:pt>
                <c:pt idx="6">
                  <c:v>87</c:v>
                </c:pt>
                <c:pt idx="7">
                  <c:v>88</c:v>
                </c:pt>
                <c:pt idx="8">
                  <c:v>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5F56-4A94-8B91-2922F7A216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9241752"/>
        <c:axId val="189239400"/>
      </c:lineChart>
      <c:catAx>
        <c:axId val="189241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9239400"/>
        <c:crosses val="autoZero"/>
        <c:auto val="1"/>
        <c:lblAlgn val="ctr"/>
        <c:lblOffset val="100"/>
        <c:noMultiLvlLbl val="0"/>
      </c:catAx>
      <c:valAx>
        <c:axId val="189239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9241752"/>
        <c:crosses val="autoZero"/>
        <c:crossBetween val="between"/>
        <c:majorUnit val="50"/>
      </c:valAx>
      <c:spPr>
        <a:solidFill>
          <a:schemeClr val="bg1"/>
        </a:solid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5896479997397255"/>
          <c:y val="0.14136479320916298"/>
          <c:w val="0.4814191725426788"/>
          <c:h val="0.1170608441009619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FD0F65-FAEA-309C-A053-A269E79A23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B3D373-7977-95C2-D407-EE93A20B2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853932-CA43-C188-69C9-6F3386AD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483B1F-98C4-EA18-D893-D051B43EA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16885A-1A9E-0806-C30A-C2C03E14F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480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521F4C-ED36-AF51-F24F-944C0DF82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75D933C-519C-AE0E-991D-04507F620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43E950-9E98-F2BB-7EDE-8BDD5262C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4FD1BF-7434-7467-4044-944FB20D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415C90-32E4-001B-3FEF-F819E81A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20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E780E70-AD1B-F497-09FB-C1680EE328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2C1CA1-B7C3-0FB0-785D-955769B07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C6BD6F-C1EC-4CEA-B04A-C8A6D304A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B10834-58EC-3868-633C-0EF58E7A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B91A9-4C25-D9E8-411A-0D4D99C3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58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2C4944-41FC-775E-FC06-9272553E9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2BBFF8-A60F-F88A-D5F7-BB753945B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139A28-EBFC-59A0-E799-410A80C3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082A3D-969A-1988-2B1E-A15A2B75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AB0E9E-28DB-7792-0CD5-A4B369D42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6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A32A54-39B3-EE57-B466-1D5EF10D7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6CCE706-70E0-8E6D-6765-6589E2CFD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F58BB-84E5-EC31-4175-829A49381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DCE353-F94D-D216-164D-B7D756F2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A7F388-2F5B-1E44-F3F7-2B2A45B5E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65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C00962-CC68-DD74-ABA3-35857E6AB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4917AB-1AEF-DF85-A3AB-09B766151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3AB46F-681A-A27F-9294-7E2138EB4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66C9AA-8F10-6DB4-A83A-E85FC7600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DFC633-A321-1CAA-BE5B-907DC786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E746A6-CFF3-BDDF-CD59-1CD1E6C27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30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FCE573-CE28-C347-CE23-56BD18D0F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8C97E-3880-CD76-2B60-2BDE7A42E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28D508-C602-7800-E225-FA47BE0DF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2CB06B-4B65-455E-0089-0B274E1A9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2C113D3-FF9D-E40C-92BD-CFC7A3A613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85AB0D-45E9-C40E-6B18-308E3E7D4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2013AAD-5444-BEC9-3755-CFF561869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65DFD05-073C-8017-8317-74D6D784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3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E63A83-BBA9-72F1-9F45-480880578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86B1E3-C6C2-8CEE-BF99-ADF29A3E8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310773-577E-5C1E-F727-364E15E1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F891BBD-1207-2ED2-D6EE-CDC189C84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26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F982ACB-BAEE-E54D-F452-736595EED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D94613-39C9-FF74-228A-7F8FD49CE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C1C6B2-DC39-29AA-7F45-F13809315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1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2AAA3B-4F65-F13E-5CEB-7BDD5825E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94144C-6697-63D8-4A3F-C7A37CF3B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2AE4CCE-C1A9-E2A7-FF74-B4F370311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339591-F31E-BEB6-A153-AD3C9175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1071AB-EDD8-3D9D-291B-383120484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1A138C-F057-2CEC-7609-75755E9B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812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EDA296-7DFA-731F-2953-731B2AB26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335843-20C0-E20B-C53D-2EF6A2E516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DC2C37-1A5F-E8DE-C265-E4FC9AFA7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C3FC06-F8ED-DD93-8E17-F14179193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7D08D3-AF48-F85E-FED0-33C2BAF8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2561E4-0074-2693-B385-9A0B43E6D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03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0473D7E-593D-5080-AB91-A6512F45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772982-CBB4-FF03-FFD7-2A6342CE1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569350-1AEA-D61F-10F1-8E1BBEAAF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B2AD7-9D43-45FB-821D-ECEB08449153}" type="datetimeFigureOut">
              <a:rPr kumimoji="1" lang="ja-JP" altLang="en-US" smtClean="0"/>
              <a:t>2023/10/4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086580-2D28-8A2C-394E-195B80468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18C786-4264-1494-D08A-AC7A4DBA4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96D03-23AB-4267-BB46-1AF2944725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44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00000000-0008-0000-04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874337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5664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敬一 高橋</dc:creator>
  <cp:lastModifiedBy>敬一 高橋</cp:lastModifiedBy>
  <cp:revision>1</cp:revision>
  <dcterms:created xsi:type="dcterms:W3CDTF">2023-10-04T14:01:42Z</dcterms:created>
  <dcterms:modified xsi:type="dcterms:W3CDTF">2023-10-04T14:04:18Z</dcterms:modified>
</cp:coreProperties>
</file>